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1" r:id="rId6"/>
    <p:sldId id="272" r:id="rId7"/>
    <p:sldId id="280" r:id="rId8"/>
    <p:sldId id="276" r:id="rId9"/>
    <p:sldId id="264" r:id="rId10"/>
    <p:sldId id="269"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6" autoAdjust="0"/>
    <p:restoredTop sz="85695" autoAdjust="0"/>
  </p:normalViewPr>
  <p:slideViewPr>
    <p:cSldViewPr snapToGrid="0" snapToObjects="1">
      <p:cViewPr varScale="1">
        <p:scale>
          <a:sx n="104" d="100"/>
          <a:sy n="104" d="100"/>
        </p:scale>
        <p:origin x="-776" y="-96"/>
      </p:cViewPr>
      <p:guideLst>
        <p:guide orient="horz" pos="2160"/>
        <p:guide pos="3840"/>
      </p:guideLst>
    </p:cSldViewPr>
  </p:slideViewPr>
  <p:outlineViewPr>
    <p:cViewPr>
      <p:scale>
        <a:sx n="33" d="100"/>
        <a:sy n="33" d="100"/>
      </p:scale>
      <p:origin x="0" y="624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hdphoto1.wdp>
</file>

<file path=ppt/media/hdphoto2.wdp>
</file>

<file path=ppt/media/hdphoto3.wdp>
</file>

<file path=ppt/media/image1.png>
</file>

<file path=ppt/media/image2.png>
</file>

<file path=ppt/media/image3.tiff>
</file>

<file path=ppt/media/image4.jp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9C763CD-26A1-C84E-AC5F-58C978615C69}" type="datetimeFigureOut">
              <a:rPr lang="en-US" smtClean="0"/>
              <a:t>23/09/15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694EF8-F541-354E-BDC5-BE26AA173BD1}" type="slidenum">
              <a:rPr lang="en-US" smtClean="0"/>
              <a:t>‹#›</a:t>
            </a:fld>
            <a:endParaRPr lang="en-US"/>
          </a:p>
        </p:txBody>
      </p:sp>
    </p:spTree>
    <p:extLst>
      <p:ext uri="{BB962C8B-B14F-4D97-AF65-F5344CB8AC3E}">
        <p14:creationId xmlns:p14="http://schemas.microsoft.com/office/powerpoint/2010/main" val="251313785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 self</a:t>
            </a:r>
          </a:p>
          <a:p>
            <a:r>
              <a:rPr lang="en-US" dirty="0" smtClean="0"/>
              <a:t>Big up LMK</a:t>
            </a:r>
          </a:p>
          <a:p>
            <a:endParaRPr lang="en-US" dirty="0"/>
          </a:p>
        </p:txBody>
      </p:sp>
      <p:sp>
        <p:nvSpPr>
          <p:cNvPr id="4" name="Slide Number Placeholder 3"/>
          <p:cNvSpPr>
            <a:spLocks noGrp="1"/>
          </p:cNvSpPr>
          <p:nvPr>
            <p:ph type="sldNum" sz="quarter" idx="10"/>
          </p:nvPr>
        </p:nvSpPr>
        <p:spPr/>
        <p:txBody>
          <a:bodyPr/>
          <a:lstStyle/>
          <a:p>
            <a:fld id="{7A694EF8-F541-354E-BDC5-BE26AA173BD1}" type="slidenum">
              <a:rPr lang="en-US" smtClean="0"/>
              <a:t>1</a:t>
            </a:fld>
            <a:endParaRPr lang="en-US"/>
          </a:p>
        </p:txBody>
      </p:sp>
    </p:spTree>
    <p:extLst>
      <p:ext uri="{BB962C8B-B14F-4D97-AF65-F5344CB8AC3E}">
        <p14:creationId xmlns:p14="http://schemas.microsoft.com/office/powerpoint/2010/main" val="3597920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Introduce Karl &amp; </a:t>
            </a:r>
            <a:r>
              <a:rPr lang="en-US" dirty="0" err="1" smtClean="0"/>
              <a:t>Olly</a:t>
            </a:r>
            <a:endParaRPr lang="en-US" dirty="0" smtClean="0"/>
          </a:p>
          <a:p>
            <a:endParaRPr lang="en-US" dirty="0" smtClean="0"/>
          </a:p>
          <a:p>
            <a:r>
              <a:rPr lang="en-US" dirty="0" smtClean="0"/>
              <a:t>Explain</a:t>
            </a:r>
            <a:r>
              <a:rPr lang="en-US" baseline="0" dirty="0" smtClean="0"/>
              <a:t> project Stratus</a:t>
            </a:r>
            <a:endParaRPr lang="en-US" dirty="0"/>
          </a:p>
        </p:txBody>
      </p:sp>
      <p:sp>
        <p:nvSpPr>
          <p:cNvPr id="4" name="Slide Number Placeholder 3"/>
          <p:cNvSpPr>
            <a:spLocks noGrp="1"/>
          </p:cNvSpPr>
          <p:nvPr>
            <p:ph type="sldNum" sz="quarter" idx="10"/>
          </p:nvPr>
        </p:nvSpPr>
        <p:spPr/>
        <p:txBody>
          <a:bodyPr/>
          <a:lstStyle/>
          <a:p>
            <a:fld id="{7A694EF8-F541-354E-BDC5-BE26AA173BD1}" type="slidenum">
              <a:rPr lang="en-US" smtClean="0"/>
              <a:t>2</a:t>
            </a:fld>
            <a:endParaRPr lang="en-US"/>
          </a:p>
        </p:txBody>
      </p:sp>
    </p:spTree>
    <p:extLst>
      <p:ext uri="{BB962C8B-B14F-4D97-AF65-F5344CB8AC3E}">
        <p14:creationId xmlns:p14="http://schemas.microsoft.com/office/powerpoint/2010/main" val="2415810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 Gb of</a:t>
            </a:r>
            <a:r>
              <a:rPr lang="en-US" baseline="0" dirty="0" smtClean="0"/>
              <a:t> raw COMPRESSED data from an F1 car in a 90 minute session. 5 BILLION samples / day</a:t>
            </a:r>
            <a:endParaRPr lang="en-US" dirty="0"/>
          </a:p>
        </p:txBody>
      </p:sp>
      <p:sp>
        <p:nvSpPr>
          <p:cNvPr id="4" name="Slide Number Placeholder 3"/>
          <p:cNvSpPr>
            <a:spLocks noGrp="1"/>
          </p:cNvSpPr>
          <p:nvPr>
            <p:ph type="sldNum" sz="quarter" idx="10"/>
          </p:nvPr>
        </p:nvSpPr>
        <p:spPr/>
        <p:txBody>
          <a:bodyPr/>
          <a:lstStyle/>
          <a:p>
            <a:fld id="{7A694EF8-F541-354E-BDC5-BE26AA173BD1}" type="slidenum">
              <a:rPr lang="en-US" smtClean="0"/>
              <a:t>4</a:t>
            </a:fld>
            <a:endParaRPr lang="en-US"/>
          </a:p>
        </p:txBody>
      </p:sp>
    </p:spTree>
    <p:extLst>
      <p:ext uri="{BB962C8B-B14F-4D97-AF65-F5344CB8AC3E}">
        <p14:creationId xmlns:p14="http://schemas.microsoft.com/office/powerpoint/2010/main" val="2510518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200" kern="1200" dirty="0" smtClean="0">
                <a:solidFill>
                  <a:schemeClr val="tx1"/>
                </a:solidFill>
                <a:latin typeface="+mn-lt"/>
                <a:ea typeface="+mn-ea"/>
                <a:cs typeface="+mn-cs"/>
              </a:rPr>
              <a:t>FATAL – A major error has occurred, and the entire component (service, website, </a:t>
            </a:r>
            <a:r>
              <a:rPr lang="en-US" sz="1200" kern="1200" dirty="0" err="1" smtClean="0">
                <a:solidFill>
                  <a:schemeClr val="tx1"/>
                </a:solidFill>
                <a:latin typeface="+mn-lt"/>
                <a:ea typeface="+mn-ea"/>
                <a:cs typeface="+mn-cs"/>
              </a:rPr>
              <a:t>etc</a:t>
            </a:r>
            <a:r>
              <a:rPr lang="en-US" sz="1200" kern="1200" dirty="0" smtClean="0">
                <a:solidFill>
                  <a:schemeClr val="tx1"/>
                </a:solidFill>
                <a:latin typeface="+mn-lt"/>
                <a:ea typeface="+mn-ea"/>
                <a:cs typeface="+mn-cs"/>
              </a:rPr>
              <a:t>) will be torn down. </a:t>
            </a:r>
          </a:p>
          <a:p>
            <a:pPr marL="628650" lvl="1" indent="-171450">
              <a:buFontTx/>
              <a:buChar char="•"/>
            </a:pPr>
            <a:r>
              <a:rPr lang="en-US" sz="1200" kern="1200" dirty="0" smtClean="0">
                <a:solidFill>
                  <a:schemeClr val="tx1"/>
                </a:solidFill>
                <a:latin typeface="+mn-lt"/>
                <a:ea typeface="+mn-ea"/>
                <a:cs typeface="+mn-cs"/>
              </a:rPr>
              <a:t>This would mean a windows service has failed completely, or a web application cannot start up. </a:t>
            </a:r>
          </a:p>
          <a:p>
            <a:pPr marL="628650" lvl="1" indent="-171450">
              <a:buFontTx/>
              <a:buChar char="•"/>
            </a:pPr>
            <a:r>
              <a:rPr lang="en-US" sz="1200" kern="1200" dirty="0" smtClean="0">
                <a:solidFill>
                  <a:schemeClr val="tx1"/>
                </a:solidFill>
                <a:latin typeface="+mn-lt"/>
                <a:ea typeface="+mn-ea"/>
                <a:cs typeface="+mn-cs"/>
              </a:rPr>
              <a:t>Ops ABSOLUTELY need to investigate ASAP</a:t>
            </a:r>
          </a:p>
          <a:p>
            <a:pPr marL="628650" lvl="1" indent="-171450">
              <a:buFontTx/>
              <a:buChar char="•"/>
            </a:pPr>
            <a:endParaRPr lang="en-US" sz="1200" kern="1200" dirty="0" smtClean="0">
              <a:solidFill>
                <a:schemeClr val="tx1"/>
              </a:solidFill>
              <a:latin typeface="+mn-lt"/>
              <a:ea typeface="+mn-ea"/>
              <a:cs typeface="+mn-cs"/>
            </a:endParaRPr>
          </a:p>
          <a:p>
            <a:pPr marL="171450" indent="-171450">
              <a:buFontTx/>
              <a:buChar char="•"/>
            </a:pPr>
            <a:r>
              <a:rPr lang="en-US" sz="1200" kern="1200" dirty="0" smtClean="0">
                <a:solidFill>
                  <a:schemeClr val="tx1"/>
                </a:solidFill>
                <a:latin typeface="+mn-lt"/>
                <a:ea typeface="+mn-ea"/>
                <a:cs typeface="+mn-cs"/>
              </a:rPr>
              <a:t>ERROR – An error condition has been detected, and the current operation will FAIL. </a:t>
            </a:r>
          </a:p>
          <a:p>
            <a:pPr marL="628650" lvl="1" indent="-171450">
              <a:buFontTx/>
              <a:buChar char="•"/>
            </a:pPr>
            <a:r>
              <a:rPr lang="en-US" sz="1200" kern="1200" dirty="0" smtClean="0">
                <a:solidFill>
                  <a:schemeClr val="tx1"/>
                </a:solidFill>
                <a:latin typeface="+mn-lt"/>
                <a:ea typeface="+mn-ea"/>
                <a:cs typeface="+mn-cs"/>
              </a:rPr>
              <a:t>Data for that request has been lost, and affected data items MAY be in an inconsistent state (depending on how good your transactional programming has been). Support or Ops SHOULD investigate, but the overall functioning of the SYSTEM isn’t necessarily </a:t>
            </a:r>
            <a:r>
              <a:rPr lang="en-US" sz="1200" kern="1200" dirty="0" err="1" smtClean="0">
                <a:solidFill>
                  <a:schemeClr val="tx1"/>
                </a:solidFill>
                <a:latin typeface="+mn-lt"/>
                <a:ea typeface="+mn-ea"/>
                <a:cs typeface="+mn-cs"/>
              </a:rPr>
              <a:t>impared</a:t>
            </a:r>
            <a:r>
              <a:rPr lang="en-US" sz="1200" kern="1200" dirty="0" smtClean="0">
                <a:solidFill>
                  <a:schemeClr val="tx1"/>
                </a:solidFill>
                <a:latin typeface="+mn-lt"/>
                <a:ea typeface="+mn-ea"/>
                <a:cs typeface="+mn-cs"/>
              </a:rPr>
              <a:t>. </a:t>
            </a:r>
          </a:p>
          <a:p>
            <a:pPr marL="628650" lvl="1" indent="-171450">
              <a:buFontTx/>
              <a:buChar char="•"/>
            </a:pPr>
            <a:r>
              <a:rPr lang="en-US" sz="1200" kern="1200" dirty="0" smtClean="0">
                <a:solidFill>
                  <a:schemeClr val="tx1"/>
                </a:solidFill>
                <a:latin typeface="+mn-lt"/>
                <a:ea typeface="+mn-ea"/>
                <a:cs typeface="+mn-cs"/>
              </a:rPr>
              <a:t>Retrying the transaction should generally succeed.</a:t>
            </a:r>
          </a:p>
          <a:p>
            <a:pPr marL="628650" lvl="1" indent="-171450">
              <a:buFontTx/>
              <a:buChar char="•"/>
            </a:pPr>
            <a:endParaRPr lang="en-US" sz="1200" kern="1200" dirty="0" smtClean="0">
              <a:solidFill>
                <a:schemeClr val="tx1"/>
              </a:solidFill>
              <a:latin typeface="+mn-lt"/>
              <a:ea typeface="+mn-ea"/>
              <a:cs typeface="+mn-cs"/>
            </a:endParaRPr>
          </a:p>
          <a:p>
            <a:pPr marL="171450" indent="-171450">
              <a:buFontTx/>
              <a:buChar char="•"/>
            </a:pPr>
            <a:r>
              <a:rPr lang="en-US" sz="1200" kern="1200" dirty="0" smtClean="0">
                <a:solidFill>
                  <a:schemeClr val="tx1"/>
                </a:solidFill>
                <a:latin typeface="+mn-lt"/>
                <a:ea typeface="+mn-ea"/>
                <a:cs typeface="+mn-cs"/>
              </a:rPr>
              <a:t>WARNING – An error condition has been detected, but the current operation WILL still complete successfully </a:t>
            </a:r>
          </a:p>
          <a:p>
            <a:pPr marL="628650" lvl="1" indent="-171450">
              <a:buFontTx/>
              <a:buChar char="•"/>
            </a:pPr>
            <a:r>
              <a:rPr lang="en-US" sz="1200" kern="1200" dirty="0" smtClean="0">
                <a:solidFill>
                  <a:schemeClr val="tx1"/>
                </a:solidFill>
                <a:latin typeface="+mn-lt"/>
                <a:ea typeface="+mn-ea"/>
                <a:cs typeface="+mn-cs"/>
              </a:rPr>
              <a:t>For example, the </a:t>
            </a:r>
            <a:r>
              <a:rPr lang="en-US" sz="1200" kern="1200" dirty="0" err="1" smtClean="0">
                <a:solidFill>
                  <a:schemeClr val="tx1"/>
                </a:solidFill>
                <a:latin typeface="+mn-lt"/>
                <a:ea typeface="+mn-ea"/>
                <a:cs typeface="+mn-cs"/>
              </a:rPr>
              <a:t>QGuard</a:t>
            </a:r>
            <a:r>
              <a:rPr lang="en-US" sz="1200" kern="1200" dirty="0" smtClean="0">
                <a:solidFill>
                  <a:schemeClr val="tx1"/>
                </a:solidFill>
                <a:latin typeface="+mn-lt"/>
                <a:ea typeface="+mn-ea"/>
                <a:cs typeface="+mn-cs"/>
              </a:rPr>
              <a:t> system warns when an unknown </a:t>
            </a:r>
            <a:r>
              <a:rPr lang="en-US" sz="1200" kern="1200" dirty="0" err="1" smtClean="0">
                <a:solidFill>
                  <a:schemeClr val="tx1"/>
                </a:solidFill>
                <a:latin typeface="+mn-lt"/>
                <a:ea typeface="+mn-ea"/>
                <a:cs typeface="+mn-cs"/>
              </a:rPr>
              <a:t>SyncID</a:t>
            </a:r>
            <a:r>
              <a:rPr lang="en-US" sz="1200" kern="1200" dirty="0" smtClean="0">
                <a:solidFill>
                  <a:schemeClr val="tx1"/>
                </a:solidFill>
                <a:latin typeface="+mn-lt"/>
                <a:ea typeface="+mn-ea"/>
                <a:cs typeface="+mn-cs"/>
              </a:rPr>
              <a:t> is detected, but handles the issue by dynamically adding that new </a:t>
            </a:r>
            <a:r>
              <a:rPr lang="en-US" sz="1200" kern="1200" dirty="0" err="1" smtClean="0">
                <a:solidFill>
                  <a:schemeClr val="tx1"/>
                </a:solidFill>
                <a:latin typeface="+mn-lt"/>
                <a:ea typeface="+mn-ea"/>
                <a:cs typeface="+mn-cs"/>
              </a:rPr>
              <a:t>SyncID</a:t>
            </a:r>
            <a:r>
              <a:rPr lang="en-US" sz="1200" kern="1200" dirty="0" smtClean="0">
                <a:solidFill>
                  <a:schemeClr val="tx1"/>
                </a:solidFill>
                <a:latin typeface="+mn-lt"/>
                <a:ea typeface="+mn-ea"/>
                <a:cs typeface="+mn-cs"/>
              </a:rPr>
              <a:t> to the database.</a:t>
            </a:r>
          </a:p>
          <a:p>
            <a:pPr marL="628650" lvl="1" indent="-171450">
              <a:buFontTx/>
              <a:buChar char="•"/>
            </a:pPr>
            <a:endParaRPr lang="en-US" sz="1200" kern="1200" dirty="0" smtClean="0">
              <a:solidFill>
                <a:schemeClr val="tx1"/>
              </a:solidFill>
              <a:latin typeface="+mn-lt"/>
              <a:ea typeface="+mn-ea"/>
              <a:cs typeface="+mn-cs"/>
            </a:endParaRPr>
          </a:p>
          <a:p>
            <a:pPr marL="171450" indent="-171450">
              <a:buFontTx/>
              <a:buChar char="•"/>
            </a:pPr>
            <a:r>
              <a:rPr lang="en-US" sz="1200" kern="1200" dirty="0" smtClean="0">
                <a:solidFill>
                  <a:schemeClr val="tx1"/>
                </a:solidFill>
                <a:latin typeface="+mn-lt"/>
                <a:ea typeface="+mn-ea"/>
                <a:cs typeface="+mn-cs"/>
              </a:rPr>
              <a:t>INFO – Important happy-path information (e.g. case operations, state changes, </a:t>
            </a:r>
            <a:r>
              <a:rPr lang="en-US" sz="1200" kern="1200" dirty="0" err="1" smtClean="0">
                <a:solidFill>
                  <a:schemeClr val="tx1"/>
                </a:solidFill>
                <a:latin typeface="+mn-lt"/>
                <a:ea typeface="+mn-ea"/>
                <a:cs typeface="+mn-cs"/>
              </a:rPr>
              <a:t>etc</a:t>
            </a:r>
            <a:r>
              <a:rPr lang="en-US" sz="1200" kern="1200" dirty="0" smtClean="0">
                <a:solidFill>
                  <a:schemeClr val="tx1"/>
                </a:solidFill>
                <a:latin typeface="+mn-lt"/>
                <a:ea typeface="+mn-ea"/>
                <a:cs typeface="+mn-cs"/>
              </a:rPr>
              <a:t>), </a:t>
            </a:r>
            <a:r>
              <a:rPr lang="en-US" sz="1200" b="1" kern="1200" dirty="0" smtClean="0">
                <a:solidFill>
                  <a:schemeClr val="tx1"/>
                </a:solidFill>
                <a:latin typeface="+mn-lt"/>
                <a:ea typeface="+mn-ea"/>
                <a:cs typeface="+mn-cs"/>
              </a:rPr>
              <a:t>including metrics &amp; logic decisions </a:t>
            </a:r>
            <a:r>
              <a:rPr lang="en-US" sz="1200" kern="1200" dirty="0" smtClean="0">
                <a:solidFill>
                  <a:schemeClr val="tx1"/>
                </a:solidFill>
                <a:latin typeface="+mn-lt"/>
                <a:ea typeface="+mn-ea"/>
                <a:cs typeface="+mn-cs"/>
              </a:rPr>
              <a:t>affecting processing.</a:t>
            </a:r>
          </a:p>
          <a:p>
            <a:pPr marL="171450" indent="-171450">
              <a:buFontTx/>
              <a:buChar char="•"/>
            </a:pPr>
            <a:endParaRPr lang="en-US" sz="1200" kern="1200" dirty="0" smtClean="0">
              <a:solidFill>
                <a:schemeClr val="tx1"/>
              </a:solidFill>
              <a:latin typeface="+mn-lt"/>
              <a:ea typeface="+mn-ea"/>
              <a:cs typeface="+mn-cs"/>
            </a:endParaRPr>
          </a:p>
          <a:p>
            <a:pPr marL="171450" indent="-171450">
              <a:buFontTx/>
              <a:buChar char="•"/>
            </a:pPr>
            <a:r>
              <a:rPr lang="en-US" sz="1200" kern="1200" dirty="0" smtClean="0">
                <a:solidFill>
                  <a:schemeClr val="tx1"/>
                </a:solidFill>
                <a:latin typeface="+mn-lt"/>
                <a:ea typeface="+mn-ea"/>
                <a:cs typeface="+mn-cs"/>
              </a:rPr>
              <a:t>DEBG1/TRACE1 – Use for request / response pairs when calling out to an external service. Method entry/exit not really useful.</a:t>
            </a:r>
          </a:p>
          <a:p>
            <a:pPr marL="0" indent="0">
              <a:buFontTx/>
              <a:buNone/>
            </a:pPr>
            <a:endParaRPr lang="en-US" sz="1200" kern="1200" dirty="0" smtClean="0">
              <a:solidFill>
                <a:schemeClr val="tx1"/>
              </a:solidFill>
              <a:latin typeface="+mn-lt"/>
              <a:ea typeface="+mn-ea"/>
              <a:cs typeface="+mn-cs"/>
            </a:endParaRPr>
          </a:p>
          <a:p>
            <a:pPr marL="171450" indent="-171450">
              <a:buFontTx/>
              <a:buChar char="•"/>
            </a:pPr>
            <a:r>
              <a:rPr lang="en-US" sz="1200" kern="1200" dirty="0" smtClean="0">
                <a:solidFill>
                  <a:schemeClr val="tx1"/>
                </a:solidFill>
                <a:latin typeface="+mn-lt"/>
                <a:ea typeface="+mn-ea"/>
                <a:cs typeface="+mn-cs"/>
              </a:rPr>
              <a:t>DEBG2/TRACE2 – Use for DETAILED logging Not-quite line-level logging, but realistic &amp; practical logging that will help FORENSIC log analysis.</a:t>
            </a:r>
          </a:p>
          <a:p>
            <a:pPr marL="0" indent="0">
              <a:buFontTx/>
              <a:buNone/>
            </a:pPr>
            <a:endParaRPr lang="en-US" sz="120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7A694EF8-F541-354E-BDC5-BE26AA173BD1}" type="slidenum">
              <a:rPr lang="en-US" smtClean="0"/>
              <a:t>8</a:t>
            </a:fld>
            <a:endParaRPr lang="en-US"/>
          </a:p>
        </p:txBody>
      </p:sp>
    </p:spTree>
    <p:extLst>
      <p:ext uri="{BB962C8B-B14F-4D97-AF65-F5344CB8AC3E}">
        <p14:creationId xmlns:p14="http://schemas.microsoft.com/office/powerpoint/2010/main" val="274295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GB"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23/09/15</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GB"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smtClean="0"/>
              <a:t>Drag picture to placeholder or click icon to add</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23/09/15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GB"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23/09/15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GB"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23/09/15</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GB"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23/09/15</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GB"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23/09/15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GB"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smtClean="0"/>
              <a:t>Drag picture to placeholder or click icon to add</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smtClean="0"/>
              <a:t>Drag picture to placeholder or click icon to add</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smtClean="0"/>
              <a:t>Drag picture to placeholder or click icon to add</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23/09/15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23/09/15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GB"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23/09/15</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23/09/15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GB"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23/09/15</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23/09/15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GB"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23/09/15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23/09/15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23/09/15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GB"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23/09/15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GB"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smtClean="0"/>
              <a:t>Drag picture to placeholder or click icon to add</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23/09/15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GB"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23/09/15</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 Id="rId3" Type="http://schemas.microsoft.com/office/2007/relationships/hdphoto" Target="../media/hdphoto1.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 Id="rId3"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4" Type="http://schemas.microsoft.com/office/2007/relationships/hdphoto" Target="../media/hdphoto3.wdp"/><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Logging &amp; Monitoring</a:t>
            </a:r>
            <a:endParaRPr lang="en-US" dirty="0"/>
          </a:p>
        </p:txBody>
      </p:sp>
      <p:sp>
        <p:nvSpPr>
          <p:cNvPr id="3" name="Subtitle 2"/>
          <p:cNvSpPr>
            <a:spLocks noGrp="1"/>
          </p:cNvSpPr>
          <p:nvPr>
            <p:ph type="subTitle" idx="1"/>
          </p:nvPr>
        </p:nvSpPr>
        <p:spPr/>
        <p:txBody>
          <a:bodyPr/>
          <a:lstStyle/>
          <a:p>
            <a:r>
              <a:rPr lang="en-US" dirty="0" smtClean="0"/>
              <a:t>How to make </a:t>
            </a:r>
            <a:r>
              <a:rPr lang="en-US" dirty="0" err="1" smtClean="0"/>
              <a:t>DevOps</a:t>
            </a:r>
            <a:r>
              <a:rPr lang="en-US" dirty="0" smtClean="0"/>
              <a:t> happy.</a:t>
            </a:r>
            <a:endParaRPr lang="en-US" dirty="0"/>
          </a:p>
        </p:txBody>
      </p:sp>
      <p:sp>
        <p:nvSpPr>
          <p:cNvPr id="4" name="TextBox 3"/>
          <p:cNvSpPr txBox="1"/>
          <p:nvPr/>
        </p:nvSpPr>
        <p:spPr>
          <a:xfrm>
            <a:off x="8220635" y="5827059"/>
            <a:ext cx="3971365" cy="923330"/>
          </a:xfrm>
          <a:prstGeom prst="rect">
            <a:avLst/>
          </a:prstGeom>
          <a:noFill/>
        </p:spPr>
        <p:txBody>
          <a:bodyPr wrap="square" rtlCol="0">
            <a:spAutoFit/>
          </a:bodyPr>
          <a:lstStyle/>
          <a:p>
            <a:r>
              <a:rPr lang="en-US" b="1" dirty="0" smtClean="0">
                <a:ln w="635">
                  <a:solidFill>
                    <a:schemeClr val="bg1">
                      <a:alpha val="20000"/>
                    </a:schemeClr>
                  </a:solidFill>
                </a:ln>
              </a:rPr>
              <a:t>Joel Hammond-Turner</a:t>
            </a:r>
          </a:p>
          <a:p>
            <a:r>
              <a:rPr lang="en-US" b="1" dirty="0" smtClean="0">
                <a:ln w="635">
                  <a:solidFill>
                    <a:schemeClr val="bg1">
                      <a:alpha val="20000"/>
                    </a:schemeClr>
                  </a:solidFill>
                </a:ln>
              </a:rPr>
              <a:t>E: joel@hammond-turner.org.uk</a:t>
            </a:r>
          </a:p>
          <a:p>
            <a:r>
              <a:rPr lang="en-US" b="1" dirty="0" smtClean="0">
                <a:ln w="635">
                  <a:solidFill>
                    <a:schemeClr val="bg1">
                      <a:alpha val="20000"/>
                    </a:schemeClr>
                  </a:solidFill>
                </a:ln>
              </a:rPr>
              <a:t>T: @</a:t>
            </a:r>
            <a:r>
              <a:rPr lang="en-US" b="1" dirty="0" err="1" smtClean="0">
                <a:ln w="635">
                  <a:solidFill>
                    <a:schemeClr val="bg1">
                      <a:alpha val="20000"/>
                    </a:schemeClr>
                  </a:solidFill>
                </a:ln>
              </a:rPr>
              <a:t>Rammesses</a:t>
            </a:r>
            <a:endParaRPr lang="en-US" b="1" dirty="0">
              <a:ln w="635">
                <a:solidFill>
                  <a:schemeClr val="bg1">
                    <a:alpha val="20000"/>
                  </a:schemeClr>
                </a:solidFill>
              </a:ln>
            </a:endParaRPr>
          </a:p>
        </p:txBody>
      </p:sp>
      <p:sp>
        <p:nvSpPr>
          <p:cNvPr id="5" name="Rectangle 4"/>
          <p:cNvSpPr/>
          <p:nvPr/>
        </p:nvSpPr>
        <p:spPr>
          <a:xfrm rot="20533363">
            <a:off x="3974178" y="3166836"/>
            <a:ext cx="4610006" cy="923330"/>
          </a:xfrm>
          <a:prstGeom prst="rect">
            <a:avLst/>
          </a:prstGeom>
          <a:noFill/>
        </p:spPr>
        <p:txBody>
          <a:bodyPr wrap="none" lIns="91440" tIns="45720" rIns="91440" bIns="45720">
            <a:spAutoFit/>
          </a:bodyPr>
          <a:lstStyle/>
          <a:p>
            <a:pPr algn="ctr"/>
            <a:r>
              <a:rPr lang="en-GB" sz="5400" b="1" dirty="0" smtClean="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In 10 Minutes</a:t>
            </a:r>
            <a:endParaRPr lang="en-GB" sz="5400" b="1" dirty="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endParaRPr>
          </a:p>
        </p:txBody>
      </p:sp>
    </p:spTree>
    <p:extLst>
      <p:ext uri="{BB962C8B-B14F-4D97-AF65-F5344CB8AC3E}">
        <p14:creationId xmlns:p14="http://schemas.microsoft.com/office/powerpoint/2010/main" val="195774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Logging &amp; Monitoring</a:t>
            </a:r>
            <a:endParaRPr lang="en-US" dirty="0"/>
          </a:p>
        </p:txBody>
      </p:sp>
      <p:sp>
        <p:nvSpPr>
          <p:cNvPr id="3" name="Subtitle 2"/>
          <p:cNvSpPr>
            <a:spLocks noGrp="1"/>
          </p:cNvSpPr>
          <p:nvPr>
            <p:ph type="subTitle" idx="1"/>
          </p:nvPr>
        </p:nvSpPr>
        <p:spPr/>
        <p:txBody>
          <a:bodyPr/>
          <a:lstStyle/>
          <a:p>
            <a:r>
              <a:rPr lang="en-US" dirty="0" smtClean="0"/>
              <a:t>How to make </a:t>
            </a:r>
            <a:r>
              <a:rPr lang="en-US" dirty="0" err="1" smtClean="0"/>
              <a:t>DevOps</a:t>
            </a:r>
            <a:r>
              <a:rPr lang="en-US" dirty="0" smtClean="0"/>
              <a:t> happy.</a:t>
            </a:r>
            <a:endParaRPr lang="en-US" dirty="0"/>
          </a:p>
        </p:txBody>
      </p:sp>
      <p:sp>
        <p:nvSpPr>
          <p:cNvPr id="4" name="TextBox 3"/>
          <p:cNvSpPr txBox="1"/>
          <p:nvPr/>
        </p:nvSpPr>
        <p:spPr>
          <a:xfrm>
            <a:off x="8220635" y="5827059"/>
            <a:ext cx="3971365" cy="923330"/>
          </a:xfrm>
          <a:prstGeom prst="rect">
            <a:avLst/>
          </a:prstGeom>
          <a:noFill/>
        </p:spPr>
        <p:txBody>
          <a:bodyPr wrap="square" rtlCol="0">
            <a:spAutoFit/>
          </a:bodyPr>
          <a:lstStyle/>
          <a:p>
            <a:r>
              <a:rPr lang="en-US" b="1" dirty="0" smtClean="0">
                <a:ln w="635">
                  <a:solidFill>
                    <a:schemeClr val="bg1">
                      <a:alpha val="20000"/>
                    </a:schemeClr>
                  </a:solidFill>
                </a:ln>
              </a:rPr>
              <a:t>Joel Hammond-Turner</a:t>
            </a:r>
          </a:p>
          <a:p>
            <a:r>
              <a:rPr lang="en-US" b="1" dirty="0" smtClean="0">
                <a:ln w="635">
                  <a:solidFill>
                    <a:schemeClr val="bg1">
                      <a:alpha val="20000"/>
                    </a:schemeClr>
                  </a:solidFill>
                </a:ln>
              </a:rPr>
              <a:t>E: joel@hammond-turner.org.uk</a:t>
            </a:r>
          </a:p>
          <a:p>
            <a:r>
              <a:rPr lang="en-US" b="1" dirty="0" smtClean="0">
                <a:ln w="635">
                  <a:solidFill>
                    <a:schemeClr val="bg1">
                      <a:alpha val="20000"/>
                    </a:schemeClr>
                  </a:solidFill>
                </a:ln>
              </a:rPr>
              <a:t>T: @</a:t>
            </a:r>
            <a:r>
              <a:rPr lang="en-US" b="1" dirty="0" err="1" smtClean="0">
                <a:ln w="635">
                  <a:solidFill>
                    <a:schemeClr val="bg1">
                      <a:alpha val="20000"/>
                    </a:schemeClr>
                  </a:solidFill>
                </a:ln>
              </a:rPr>
              <a:t>Rammesses</a:t>
            </a:r>
            <a:endParaRPr lang="en-US" b="1" dirty="0">
              <a:ln w="635">
                <a:solidFill>
                  <a:schemeClr val="bg1">
                    <a:alpha val="20000"/>
                  </a:schemeClr>
                </a:solidFill>
              </a:ln>
            </a:endParaRPr>
          </a:p>
        </p:txBody>
      </p:sp>
      <p:sp>
        <p:nvSpPr>
          <p:cNvPr id="6" name="TextBox 5"/>
          <p:cNvSpPr txBox="1"/>
          <p:nvPr/>
        </p:nvSpPr>
        <p:spPr>
          <a:xfrm>
            <a:off x="2393521" y="5082776"/>
            <a:ext cx="6730790" cy="369332"/>
          </a:xfrm>
          <a:prstGeom prst="rect">
            <a:avLst/>
          </a:prstGeom>
          <a:noFill/>
        </p:spPr>
        <p:txBody>
          <a:bodyPr wrap="square" rtlCol="0">
            <a:spAutoFit/>
          </a:bodyPr>
          <a:lstStyle/>
          <a:p>
            <a:r>
              <a:rPr lang="en-US" dirty="0">
                <a:latin typeface="Consolas"/>
                <a:cs typeface="Consolas"/>
              </a:rPr>
              <a:t>http://</a:t>
            </a:r>
            <a:r>
              <a:rPr lang="en-US" dirty="0" err="1">
                <a:latin typeface="Consolas"/>
                <a:cs typeface="Consolas"/>
              </a:rPr>
              <a:t>bit.ly</a:t>
            </a:r>
            <a:r>
              <a:rPr lang="en-US" dirty="0">
                <a:latin typeface="Consolas"/>
                <a:cs typeface="Consolas"/>
              </a:rPr>
              <a:t>/happy-</a:t>
            </a:r>
            <a:r>
              <a:rPr lang="en-US" dirty="0" err="1">
                <a:latin typeface="Consolas"/>
                <a:cs typeface="Consolas"/>
              </a:rPr>
              <a:t>devops</a:t>
            </a:r>
            <a:r>
              <a:rPr lang="en-US" dirty="0">
                <a:latin typeface="Consolas"/>
                <a:cs typeface="Consolas"/>
              </a:rPr>
              <a:t>-</a:t>
            </a:r>
            <a:r>
              <a:rPr lang="en-US" dirty="0" err="1">
                <a:latin typeface="Consolas"/>
                <a:cs typeface="Consolas"/>
              </a:rPr>
              <a:t>cribsheet</a:t>
            </a:r>
            <a:endParaRPr lang="en-US" dirty="0">
              <a:latin typeface="Consolas"/>
              <a:cs typeface="Consolas"/>
            </a:endParaRPr>
          </a:p>
        </p:txBody>
      </p:sp>
      <p:sp>
        <p:nvSpPr>
          <p:cNvPr id="7" name="Rectangle 6"/>
          <p:cNvSpPr/>
          <p:nvPr/>
        </p:nvSpPr>
        <p:spPr>
          <a:xfrm rot="20533363">
            <a:off x="3974178" y="3166836"/>
            <a:ext cx="4610006" cy="923330"/>
          </a:xfrm>
          <a:prstGeom prst="rect">
            <a:avLst/>
          </a:prstGeom>
          <a:noFill/>
        </p:spPr>
        <p:txBody>
          <a:bodyPr wrap="none" lIns="91440" tIns="45720" rIns="91440" bIns="45720">
            <a:spAutoFit/>
          </a:bodyPr>
          <a:lstStyle/>
          <a:p>
            <a:pPr algn="ctr"/>
            <a:r>
              <a:rPr lang="en-GB" sz="5400" b="1" dirty="0" smtClean="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In 10 Minutes</a:t>
            </a:r>
            <a:endParaRPr lang="en-GB" sz="5400" b="1" dirty="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endParaRPr>
          </a:p>
        </p:txBody>
      </p:sp>
    </p:spTree>
    <p:extLst>
      <p:ext uri="{BB962C8B-B14F-4D97-AF65-F5344CB8AC3E}">
        <p14:creationId xmlns:p14="http://schemas.microsoft.com/office/powerpoint/2010/main" val="383488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p:cNvPicPr>
          <p:nvPr/>
        </p:nvPicPr>
        <p:blipFill>
          <a:blip r:embed="rId3"/>
          <a:stretch>
            <a:fillRect/>
          </a:stretch>
        </p:blipFill>
        <p:spPr>
          <a:xfrm>
            <a:off x="4370917" y="2194560"/>
            <a:ext cx="7439164" cy="4274210"/>
          </a:xfrm>
          <a:prstGeom prst="rect">
            <a:avLst/>
          </a:prstGeom>
        </p:spPr>
      </p:pic>
      <p:sp>
        <p:nvSpPr>
          <p:cNvPr id="2" name="Title 1"/>
          <p:cNvSpPr>
            <a:spLocks noGrp="1"/>
          </p:cNvSpPr>
          <p:nvPr>
            <p:ph type="title"/>
          </p:nvPr>
        </p:nvSpPr>
        <p:spPr/>
        <p:txBody>
          <a:bodyPr/>
          <a:lstStyle/>
          <a:p>
            <a:r>
              <a:rPr lang="en-US" dirty="0" err="1" smtClean="0"/>
              <a:t>DevOps</a:t>
            </a:r>
            <a:r>
              <a:rPr lang="en-US" dirty="0" smtClean="0"/>
              <a:t> – it’s just pushing the deploy button, Right?</a:t>
            </a:r>
            <a:endParaRPr lang="en-US" dirty="0"/>
          </a:p>
        </p:txBody>
      </p:sp>
      <p:sp>
        <p:nvSpPr>
          <p:cNvPr id="3" name="Content Placeholder 2"/>
          <p:cNvSpPr>
            <a:spLocks noGrp="1"/>
          </p:cNvSpPr>
          <p:nvPr>
            <p:ph idx="1"/>
          </p:nvPr>
        </p:nvSpPr>
        <p:spPr/>
        <p:txBody>
          <a:bodyPr/>
          <a:lstStyle/>
          <a:p>
            <a:r>
              <a:rPr lang="en-US" dirty="0" smtClean="0"/>
              <a:t>It’s all about the “Ops”</a:t>
            </a:r>
          </a:p>
          <a:p>
            <a:endParaRPr lang="en-US" dirty="0"/>
          </a:p>
          <a:p>
            <a:r>
              <a:rPr lang="en-US" dirty="0" smtClean="0"/>
              <a:t>It’s …</a:t>
            </a:r>
            <a:br>
              <a:rPr lang="en-US" dirty="0" smtClean="0"/>
            </a:br>
            <a:r>
              <a:rPr lang="en-US" dirty="0" smtClean="0"/>
              <a:t/>
            </a:r>
            <a:br>
              <a:rPr lang="en-US" dirty="0" smtClean="0"/>
            </a:br>
            <a:r>
              <a:rPr lang="en-US" b="1" i="1" dirty="0" smtClean="0"/>
              <a:t>MANAGING</a:t>
            </a:r>
            <a:r>
              <a:rPr lang="en-US" dirty="0" smtClean="0"/>
              <a:t/>
            </a:r>
            <a:br>
              <a:rPr lang="en-US" dirty="0" smtClean="0"/>
            </a:br>
            <a:r>
              <a:rPr lang="en-US" dirty="0" smtClean="0"/>
              <a:t/>
            </a:r>
            <a:br>
              <a:rPr lang="en-US" dirty="0" smtClean="0"/>
            </a:br>
            <a:r>
              <a:rPr lang="en-US" dirty="0" smtClean="0"/>
              <a:t>your software in a</a:t>
            </a:r>
            <a:br>
              <a:rPr lang="en-US" dirty="0" smtClean="0"/>
            </a:br>
            <a:r>
              <a:rPr lang="en-US" dirty="0" smtClean="0"/>
              <a:t/>
            </a:r>
            <a:br>
              <a:rPr lang="en-US" dirty="0" smtClean="0"/>
            </a:br>
            <a:r>
              <a:rPr lang="en-US" b="1" i="1" dirty="0" smtClean="0"/>
              <a:t>PRODUCTION</a:t>
            </a:r>
            <a:r>
              <a:rPr lang="en-US" dirty="0" smtClean="0"/>
              <a:t/>
            </a:r>
            <a:br>
              <a:rPr lang="en-US" dirty="0" smtClean="0"/>
            </a:br>
            <a:r>
              <a:rPr lang="en-US" dirty="0" smtClean="0"/>
              <a:t/>
            </a:r>
            <a:br>
              <a:rPr lang="en-US" dirty="0" smtClean="0"/>
            </a:br>
            <a:r>
              <a:rPr lang="en-US" dirty="0" smtClean="0"/>
              <a:t>environment</a:t>
            </a:r>
          </a:p>
          <a:p>
            <a:endParaRPr lang="en-US" dirty="0"/>
          </a:p>
          <a:p>
            <a:endParaRPr lang="en-US" dirty="0"/>
          </a:p>
        </p:txBody>
      </p:sp>
      <p:sp>
        <p:nvSpPr>
          <p:cNvPr id="5" name="Rectangle 4"/>
          <p:cNvSpPr/>
          <p:nvPr/>
        </p:nvSpPr>
        <p:spPr>
          <a:xfrm rot="21304280">
            <a:off x="715447" y="3419335"/>
            <a:ext cx="3425788" cy="646331"/>
          </a:xfrm>
          <a:prstGeom prst="rect">
            <a:avLst/>
          </a:prstGeom>
          <a:solidFill>
            <a:schemeClr val="bg1"/>
          </a:solidFill>
        </p:spPr>
        <p:txBody>
          <a:bodyPr wrap="none" lIns="91440" tIns="45720" rIns="91440" bIns="45720">
            <a:spAutoFit/>
          </a:bodyPr>
          <a:lstStyle/>
          <a:p>
            <a:pPr algn="ctr"/>
            <a:r>
              <a:rPr lang="en-GB" sz="3600" b="1" dirty="0" smtClean="0">
                <a:ln w="900" cmpd="sng">
                  <a:solidFill>
                    <a:schemeClr val="accent1">
                      <a:satMod val="190000"/>
                      <a:alpha val="55000"/>
                    </a:schemeClr>
                  </a:solidFill>
                  <a:prstDash val="solid"/>
                </a:ln>
                <a:effectLst>
                  <a:innerShdw blurRad="101600" dist="76200" dir="5400000">
                    <a:schemeClr val="accent1">
                      <a:satMod val="190000"/>
                      <a:tint val="100000"/>
                      <a:alpha val="74000"/>
                    </a:schemeClr>
                  </a:innerShdw>
                </a:effectLst>
              </a:rPr>
              <a:t>Understanding</a:t>
            </a:r>
            <a:endParaRPr lang="en-GB" sz="3600" b="1" dirty="0">
              <a:ln w="900" cmpd="sng">
                <a:solidFill>
                  <a:schemeClr val="accent1">
                    <a:satMod val="190000"/>
                    <a:alpha val="55000"/>
                  </a:schemeClr>
                </a:solidFill>
                <a:prstDash val="solid"/>
              </a:ln>
              <a:effectLst>
                <a:innerShdw blurRad="101600" dist="76200" dir="5400000">
                  <a:schemeClr val="accent1">
                    <a:satMod val="190000"/>
                    <a:tint val="100000"/>
                    <a:alpha val="74000"/>
                  </a:schemeClr>
                </a:innerShdw>
              </a:effectLst>
            </a:endParaRPr>
          </a:p>
        </p:txBody>
      </p:sp>
    </p:spTree>
    <p:extLst>
      <p:ext uri="{BB962C8B-B14F-4D97-AF65-F5344CB8AC3E}">
        <p14:creationId xmlns:p14="http://schemas.microsoft.com/office/powerpoint/2010/main" val="2114738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afficlight.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0000" y="1763863"/>
            <a:ext cx="6745816" cy="4850297"/>
          </a:xfrm>
          <a:prstGeom prst="rect">
            <a:avLst/>
          </a:prstGeom>
        </p:spPr>
      </p:pic>
      <p:sp>
        <p:nvSpPr>
          <p:cNvPr id="2" name="Title 1"/>
          <p:cNvSpPr>
            <a:spLocks noGrp="1"/>
          </p:cNvSpPr>
          <p:nvPr>
            <p:ph type="title"/>
          </p:nvPr>
        </p:nvSpPr>
        <p:spPr/>
        <p:txBody>
          <a:bodyPr/>
          <a:lstStyle/>
          <a:p>
            <a:r>
              <a:rPr lang="en-US" dirty="0" smtClean="0"/>
              <a:t>1: Health Monitoring</a:t>
            </a:r>
            <a:endParaRPr lang="en-US" dirty="0"/>
          </a:p>
        </p:txBody>
      </p:sp>
      <p:sp>
        <p:nvSpPr>
          <p:cNvPr id="3" name="Content Placeholder 2"/>
          <p:cNvSpPr>
            <a:spLocks noGrp="1"/>
          </p:cNvSpPr>
          <p:nvPr>
            <p:ph idx="1"/>
          </p:nvPr>
        </p:nvSpPr>
        <p:spPr/>
        <p:txBody>
          <a:bodyPr>
            <a:normAutofit/>
          </a:bodyPr>
          <a:lstStyle/>
          <a:p>
            <a:r>
              <a:rPr lang="en-US" dirty="0" smtClean="0"/>
              <a:t>Is the software even running?</a:t>
            </a:r>
            <a:br>
              <a:rPr lang="en-US" dirty="0" smtClean="0"/>
            </a:br>
            <a:endParaRPr lang="en-US" dirty="0" smtClean="0"/>
          </a:p>
          <a:p>
            <a:r>
              <a:rPr lang="en-US" dirty="0" smtClean="0"/>
              <a:t>Is it “healthy”?</a:t>
            </a:r>
            <a:br>
              <a:rPr lang="en-US" dirty="0" smtClean="0"/>
            </a:br>
            <a:endParaRPr lang="en-US" dirty="0" smtClean="0"/>
          </a:p>
          <a:p>
            <a:r>
              <a:rPr lang="en-US" dirty="0" smtClean="0"/>
              <a:t>Service Connectivity</a:t>
            </a:r>
          </a:p>
          <a:p>
            <a:pPr lvl="1"/>
            <a:r>
              <a:rPr lang="en-US" dirty="0" smtClean="0"/>
              <a:t>DB</a:t>
            </a:r>
          </a:p>
          <a:p>
            <a:pPr lvl="1"/>
            <a:r>
              <a:rPr lang="en-US" dirty="0" smtClean="0"/>
              <a:t>Web services</a:t>
            </a:r>
          </a:p>
          <a:p>
            <a:pPr lvl="1"/>
            <a:r>
              <a:rPr lang="en-US" dirty="0" smtClean="0"/>
              <a:t>Service busses</a:t>
            </a:r>
          </a:p>
          <a:p>
            <a:pPr lvl="1"/>
            <a:endParaRPr lang="en-US" dirty="0"/>
          </a:p>
          <a:p>
            <a:r>
              <a:rPr lang="en-US" dirty="0" smtClean="0"/>
              <a:t>Is performance within </a:t>
            </a:r>
            <a:r>
              <a:rPr lang="en-US" dirty="0"/>
              <a:t/>
            </a:r>
            <a:br>
              <a:rPr lang="en-US" dirty="0"/>
            </a:br>
            <a:r>
              <a:rPr lang="en-US" dirty="0" smtClean="0"/>
              <a:t>expected limits?</a:t>
            </a:r>
            <a:endParaRPr lang="en-US" dirty="0"/>
          </a:p>
        </p:txBody>
      </p:sp>
    </p:spTree>
    <p:extLst>
      <p:ext uri="{BB962C8B-B14F-4D97-AF65-F5344CB8AC3E}">
        <p14:creationId xmlns:p14="http://schemas.microsoft.com/office/powerpoint/2010/main" val="828388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par>
                          <p:cTn id="26" fill="hold">
                            <p:stCondLst>
                              <p:cond delay="1500"/>
                            </p:stCondLst>
                            <p:childTnLst>
                              <p:par>
                                <p:cTn id="27" presetID="10" presetClass="entr" presetSubtype="0" fill="hold" nodeType="after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500"/>
                                        <p:tgtEl>
                                          <p:spTgt spid="3">
                                            <p:txEl>
                                              <p:pRg st="5" end="5"/>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Performance Monitoring</a:t>
            </a:r>
            <a:endParaRPr lang="en-US" dirty="0"/>
          </a:p>
        </p:txBody>
      </p:sp>
      <p:pic>
        <p:nvPicPr>
          <p:cNvPr id="7" name="Picture 6"/>
          <p:cNvPicPr>
            <a:picLocks noChangeAspect="1"/>
          </p:cNvPicPr>
          <p:nvPr/>
        </p:nvPicPr>
        <p:blipFill rotWithShape="1">
          <a:blip r:embed="rId3"/>
          <a:srcRect t="19426" b="22576"/>
          <a:stretch/>
        </p:blipFill>
        <p:spPr>
          <a:xfrm>
            <a:off x="2777205" y="2434399"/>
            <a:ext cx="9144000" cy="3978000"/>
          </a:xfrm>
          <a:prstGeom prst="rect">
            <a:avLst/>
          </a:prstGeom>
        </p:spPr>
      </p:pic>
      <p:sp>
        <p:nvSpPr>
          <p:cNvPr id="5" name="Content Placeholder 4"/>
          <p:cNvSpPr>
            <a:spLocks noGrp="1"/>
          </p:cNvSpPr>
          <p:nvPr>
            <p:ph idx="1"/>
          </p:nvPr>
        </p:nvSpPr>
        <p:spPr/>
        <p:txBody>
          <a:bodyPr/>
          <a:lstStyle/>
          <a:p>
            <a:r>
              <a:rPr lang="en-US" dirty="0" smtClean="0"/>
              <a:t>How many? How often? How fast?</a:t>
            </a:r>
          </a:p>
          <a:p>
            <a:endParaRPr lang="en-US" dirty="0"/>
          </a:p>
          <a:p>
            <a:r>
              <a:rPr lang="en-US" dirty="0" err="1" smtClean="0"/>
              <a:t>Analyse</a:t>
            </a:r>
            <a:r>
              <a:rPr lang="en-US" dirty="0" smtClean="0"/>
              <a:t> critical sections</a:t>
            </a:r>
          </a:p>
          <a:p>
            <a:pPr lvl="1"/>
            <a:r>
              <a:rPr lang="en-US" dirty="0" smtClean="0"/>
              <a:t>External Calls</a:t>
            </a:r>
          </a:p>
          <a:p>
            <a:pPr lvl="1"/>
            <a:r>
              <a:rPr lang="en-US" dirty="0" smtClean="0"/>
              <a:t>DB calls</a:t>
            </a:r>
          </a:p>
          <a:p>
            <a:pPr lvl="1"/>
            <a:endParaRPr lang="en-US" dirty="0"/>
          </a:p>
          <a:p>
            <a:r>
              <a:rPr lang="en-US" dirty="0" smtClean="0"/>
              <a:t>Don’t just rely on </a:t>
            </a:r>
            <a:r>
              <a:rPr lang="en-US" dirty="0" err="1" smtClean="0"/>
              <a:t>devtools</a:t>
            </a:r>
            <a:endParaRPr lang="en-US" dirty="0" smtClean="0"/>
          </a:p>
          <a:p>
            <a:pPr lvl="1"/>
            <a:r>
              <a:rPr lang="en-US" dirty="0" smtClean="0"/>
              <a:t>You </a:t>
            </a:r>
            <a:r>
              <a:rPr lang="en-US" b="1" dirty="0" smtClean="0"/>
              <a:t>NEED</a:t>
            </a:r>
            <a:r>
              <a:rPr lang="en-US" dirty="0" smtClean="0"/>
              <a:t> live </a:t>
            </a:r>
            <a:r>
              <a:rPr lang="en-US" dirty="0" smtClean="0"/>
              <a:t>performance data</a:t>
            </a:r>
          </a:p>
          <a:p>
            <a:pPr lvl="1"/>
            <a:r>
              <a:rPr lang="en-US" dirty="0" smtClean="0"/>
              <a:t>Deep inspection tools can help</a:t>
            </a:r>
          </a:p>
          <a:p>
            <a:pPr lvl="1"/>
            <a:r>
              <a:rPr lang="en-US" dirty="0" smtClean="0"/>
              <a:t>Instrumentation is better</a:t>
            </a:r>
            <a:endParaRPr lang="en-US" dirty="0"/>
          </a:p>
        </p:txBody>
      </p:sp>
    </p:spTree>
    <p:extLst>
      <p:ext uri="{BB962C8B-B14F-4D97-AF65-F5344CB8AC3E}">
        <p14:creationId xmlns:p14="http://schemas.microsoft.com/office/powerpoint/2010/main" val="1144522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5">
                                            <p:txEl>
                                              <p:pRg st="4" end="4"/>
                                            </p:txEl>
                                          </p:spTgt>
                                        </p:tgtEl>
                                        <p:attrNameLst>
                                          <p:attrName>style.visibility</p:attrName>
                                        </p:attrNameLst>
                                      </p:cBhvr>
                                      <p:to>
                                        <p:strVal val="visible"/>
                                      </p:to>
                                    </p:set>
                                    <p:animEffect transition="in" filter="fade">
                                      <p:cBhvr>
                                        <p:cTn id="20" dur="500"/>
                                        <p:tgtEl>
                                          <p:spTgt spid="5">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Effect transition="in" filter="fade">
                                      <p:cBhvr>
                                        <p:cTn id="25" dur="500"/>
                                        <p:tgtEl>
                                          <p:spTgt spid="5">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5">
                                            <p:txEl>
                                              <p:pRg st="7" end="7"/>
                                            </p:txEl>
                                          </p:spTgt>
                                        </p:tgtEl>
                                        <p:attrNameLst>
                                          <p:attrName>style.visibility</p:attrName>
                                        </p:attrNameLst>
                                      </p:cBhvr>
                                      <p:to>
                                        <p:strVal val="visible"/>
                                      </p:to>
                                    </p:set>
                                    <p:animEffect transition="in" filter="fade">
                                      <p:cBhvr>
                                        <p:cTn id="30" dur="500"/>
                                        <p:tgtEl>
                                          <p:spTgt spid="5">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
                                            <p:txEl>
                                              <p:pRg st="8" end="8"/>
                                            </p:txEl>
                                          </p:spTgt>
                                        </p:tgtEl>
                                        <p:attrNameLst>
                                          <p:attrName>style.visibility</p:attrName>
                                        </p:attrNameLst>
                                      </p:cBhvr>
                                      <p:to>
                                        <p:strVal val="visible"/>
                                      </p:to>
                                    </p:set>
                                    <p:animEffect transition="in" filter="fade">
                                      <p:cBhvr>
                                        <p:cTn id="35" dur="500"/>
                                        <p:tgtEl>
                                          <p:spTgt spid="5">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xEl>
                                              <p:pRg st="9" end="9"/>
                                            </p:txEl>
                                          </p:spTgt>
                                        </p:tgtEl>
                                        <p:attrNameLst>
                                          <p:attrName>style.visibility</p:attrName>
                                        </p:attrNameLst>
                                      </p:cBhvr>
                                      <p:to>
                                        <p:strVal val="visible"/>
                                      </p:to>
                                    </p:set>
                                    <p:animEffect transition="in" filter="fade">
                                      <p:cBhvr>
                                        <p:cTn id="40"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091203" y="1872565"/>
            <a:ext cx="7846797" cy="4708078"/>
          </a:xfrm>
          <a:prstGeom prst="rect">
            <a:avLst/>
          </a:prstGeom>
        </p:spPr>
      </p:pic>
      <p:sp>
        <p:nvSpPr>
          <p:cNvPr id="2" name="Title 1"/>
          <p:cNvSpPr>
            <a:spLocks noGrp="1"/>
          </p:cNvSpPr>
          <p:nvPr>
            <p:ph type="title"/>
          </p:nvPr>
        </p:nvSpPr>
        <p:spPr/>
        <p:txBody>
          <a:bodyPr/>
          <a:lstStyle/>
          <a:p>
            <a:r>
              <a:rPr lang="en-US" dirty="0" smtClean="0"/>
              <a:t>3: Exceptions</a:t>
            </a:r>
            <a:endParaRPr lang="en-US" dirty="0"/>
          </a:p>
        </p:txBody>
      </p:sp>
      <p:sp>
        <p:nvSpPr>
          <p:cNvPr id="3" name="Content Placeholder 2"/>
          <p:cNvSpPr>
            <a:spLocks noGrp="1"/>
          </p:cNvSpPr>
          <p:nvPr>
            <p:ph idx="1"/>
          </p:nvPr>
        </p:nvSpPr>
        <p:spPr/>
        <p:txBody>
          <a:bodyPr>
            <a:normAutofit lnSpcReduction="10000"/>
          </a:bodyPr>
          <a:lstStyle/>
          <a:p>
            <a:r>
              <a:rPr lang="en-US" dirty="0" smtClean="0"/>
              <a:t>You should </a:t>
            </a:r>
            <a:r>
              <a:rPr lang="en-US" b="1" u="sng" dirty="0" smtClean="0"/>
              <a:t>NEVER</a:t>
            </a:r>
            <a:r>
              <a:rPr lang="en-US" dirty="0" smtClean="0"/>
              <a:t> see </a:t>
            </a:r>
            <a:br>
              <a:rPr lang="en-US" dirty="0" smtClean="0"/>
            </a:br>
            <a:r>
              <a:rPr lang="en-US" dirty="0" smtClean="0"/>
              <a:t>these</a:t>
            </a:r>
            <a:r>
              <a:rPr lang="en-US" dirty="0"/>
              <a:t> </a:t>
            </a:r>
            <a:r>
              <a:rPr lang="en-US" dirty="0" smtClean="0"/>
              <a:t>in your logs</a:t>
            </a:r>
            <a:br>
              <a:rPr lang="en-US" dirty="0" smtClean="0"/>
            </a:br>
            <a:endParaRPr lang="en-US" dirty="0" smtClean="0"/>
          </a:p>
          <a:p>
            <a:r>
              <a:rPr lang="en-US" dirty="0" smtClean="0"/>
              <a:t>It’s </a:t>
            </a:r>
            <a:r>
              <a:rPr lang="en-US" dirty="0"/>
              <a:t>a scenario you’ve not</a:t>
            </a:r>
            <a:br>
              <a:rPr lang="en-US" dirty="0"/>
            </a:br>
            <a:r>
              <a:rPr lang="en-US" dirty="0"/>
              <a:t>coded for</a:t>
            </a:r>
            <a:r>
              <a:rPr lang="en-US" dirty="0" smtClean="0"/>
              <a:t>.</a:t>
            </a:r>
          </a:p>
          <a:p>
            <a:endParaRPr lang="en-US" dirty="0" smtClean="0"/>
          </a:p>
          <a:p>
            <a:r>
              <a:rPr lang="en-US" dirty="0" smtClean="0"/>
              <a:t>Always </a:t>
            </a:r>
            <a:r>
              <a:rPr lang="en-US" dirty="0"/>
              <a:t>capture as much </a:t>
            </a:r>
            <a:r>
              <a:rPr lang="en-US" dirty="0" smtClean="0"/>
              <a:t/>
            </a:r>
            <a:br>
              <a:rPr lang="en-US" dirty="0" smtClean="0"/>
            </a:br>
            <a:r>
              <a:rPr lang="en-US" dirty="0" smtClean="0"/>
              <a:t>data as possible</a:t>
            </a:r>
          </a:p>
          <a:p>
            <a:pPr lvl="1"/>
            <a:r>
              <a:rPr lang="en-US" dirty="0" smtClean="0"/>
              <a:t>Inner / aggregate</a:t>
            </a:r>
            <a:br>
              <a:rPr lang="en-US" dirty="0" smtClean="0"/>
            </a:br>
            <a:r>
              <a:rPr lang="en-US" dirty="0" smtClean="0"/>
              <a:t>exceptions</a:t>
            </a:r>
            <a:br>
              <a:rPr lang="en-US" dirty="0" smtClean="0"/>
            </a:br>
            <a:endParaRPr lang="en-US" dirty="0" smtClean="0"/>
          </a:p>
          <a:p>
            <a:r>
              <a:rPr lang="en-US" dirty="0" err="1" smtClean="0"/>
              <a:t>Raygun.io</a:t>
            </a:r>
            <a:endParaRPr lang="en-US" dirty="0"/>
          </a:p>
        </p:txBody>
      </p:sp>
      <p:sp>
        <p:nvSpPr>
          <p:cNvPr id="5" name="Rectangle 4"/>
          <p:cNvSpPr/>
          <p:nvPr/>
        </p:nvSpPr>
        <p:spPr>
          <a:xfrm rot="20882065">
            <a:off x="5116083" y="3429171"/>
            <a:ext cx="5654312" cy="1754327"/>
          </a:xfrm>
          <a:prstGeom prst="rect">
            <a:avLst/>
          </a:prstGeom>
          <a:noFill/>
        </p:spPr>
        <p:txBody>
          <a:bodyPr wrap="none" lIns="91440" tIns="45720" rIns="91440" bIns="45720">
            <a:spAutoFit/>
          </a:bodyPr>
          <a:lstStyle/>
          <a:p>
            <a:pPr algn="ctr"/>
            <a:r>
              <a:rPr lang="en-GB" sz="5400" b="1" dirty="0" smtClean="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DO NOT IGNORE</a:t>
            </a:r>
          </a:p>
          <a:p>
            <a:pPr algn="ctr"/>
            <a:r>
              <a:rPr lang="en-GB" sz="5400" b="1" dirty="0" smtClean="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rPr>
              <a:t>EXCEPTIONS!</a:t>
            </a:r>
            <a:endParaRPr lang="en-GB" sz="5400" b="1" dirty="0">
              <a:ln w="24500" cmpd="dbl">
                <a:solidFill>
                  <a:schemeClr val="accent2">
                    <a:shade val="85000"/>
                    <a:satMod val="155000"/>
                  </a:schemeClr>
                </a:solidFill>
                <a:prstDash val="solid"/>
                <a:miter lim="800000"/>
              </a:ln>
              <a:gradFill>
                <a:gsLst>
                  <a:gs pos="10000">
                    <a:schemeClr val="accent2">
                      <a:tint val="10000"/>
                      <a:satMod val="155000"/>
                    </a:schemeClr>
                  </a:gs>
                  <a:gs pos="60000">
                    <a:schemeClr val="accent2">
                      <a:tint val="30000"/>
                      <a:satMod val="155000"/>
                    </a:schemeClr>
                  </a:gs>
                  <a:gs pos="100000">
                    <a:schemeClr val="accent2">
                      <a:tint val="73000"/>
                      <a:satMod val="155000"/>
                    </a:schemeClr>
                  </a:gs>
                </a:gsLst>
                <a:lin ang="5400000"/>
              </a:gradFill>
              <a:effectLst>
                <a:outerShdw blurRad="38100" dist="38100" dir="7020000" algn="tl">
                  <a:srgbClr val="000000">
                    <a:alpha val="35000"/>
                  </a:srgbClr>
                </a:outerShdw>
              </a:effectLst>
            </a:endParaRPr>
          </a:p>
        </p:txBody>
      </p:sp>
    </p:spTree>
    <p:extLst>
      <p:ext uri="{BB962C8B-B14F-4D97-AF65-F5344CB8AC3E}">
        <p14:creationId xmlns:p14="http://schemas.microsoft.com/office/powerpoint/2010/main" val="1450956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p:cTn id="32" dur="500" fill="hold"/>
                                        <p:tgtEl>
                                          <p:spTgt spid="5"/>
                                        </p:tgtEl>
                                        <p:attrNameLst>
                                          <p:attrName>ppt_w</p:attrName>
                                        </p:attrNameLst>
                                      </p:cBhvr>
                                      <p:tavLst>
                                        <p:tav tm="0">
                                          <p:val>
                                            <p:fltVal val="0"/>
                                          </p:val>
                                        </p:tav>
                                        <p:tav tm="100000">
                                          <p:val>
                                            <p:strVal val="#ppt_w"/>
                                          </p:val>
                                        </p:tav>
                                      </p:tavLst>
                                    </p:anim>
                                    <p:anim calcmode="lin" valueType="num">
                                      <p:cBhvr>
                                        <p:cTn id="33" dur="500" fill="hold"/>
                                        <p:tgtEl>
                                          <p:spTgt spid="5"/>
                                        </p:tgtEl>
                                        <p:attrNameLst>
                                          <p:attrName>ppt_h</p:attrName>
                                        </p:attrNameLst>
                                      </p:cBhvr>
                                      <p:tavLst>
                                        <p:tav tm="0">
                                          <p:val>
                                            <p:fltVal val="0"/>
                                          </p:val>
                                        </p:tav>
                                        <p:tav tm="100000">
                                          <p:val>
                                            <p:strVal val="#ppt_h"/>
                                          </p:val>
                                        </p:tav>
                                      </p:tavLst>
                                    </p:anim>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brightnessContrast bright="-25000"/>
                    </a14:imgEffect>
                  </a14:imgLayer>
                </a14:imgProps>
              </a:ext>
            </a:extLst>
          </a:blip>
          <a:stretch>
            <a:fillRect/>
          </a:stretch>
        </p:blipFill>
        <p:spPr>
          <a:xfrm>
            <a:off x="3984868" y="2057401"/>
            <a:ext cx="7924800" cy="4437147"/>
          </a:xfrm>
          <a:prstGeom prst="rect">
            <a:avLst/>
          </a:prstGeom>
        </p:spPr>
      </p:pic>
      <p:sp>
        <p:nvSpPr>
          <p:cNvPr id="2" name="Title 1"/>
          <p:cNvSpPr>
            <a:spLocks noGrp="1"/>
          </p:cNvSpPr>
          <p:nvPr>
            <p:ph type="title"/>
          </p:nvPr>
        </p:nvSpPr>
        <p:spPr/>
        <p:txBody>
          <a:bodyPr/>
          <a:lstStyle/>
          <a:p>
            <a:r>
              <a:rPr lang="en-US" dirty="0" smtClean="0"/>
              <a:t>4: Forensic Logging</a:t>
            </a:r>
            <a:endParaRPr lang="en-US" dirty="0"/>
          </a:p>
        </p:txBody>
      </p:sp>
      <p:sp>
        <p:nvSpPr>
          <p:cNvPr id="3" name="Content Placeholder 2"/>
          <p:cNvSpPr>
            <a:spLocks noGrp="1"/>
          </p:cNvSpPr>
          <p:nvPr>
            <p:ph idx="1"/>
          </p:nvPr>
        </p:nvSpPr>
        <p:spPr/>
        <p:txBody>
          <a:bodyPr/>
          <a:lstStyle/>
          <a:p>
            <a:r>
              <a:rPr lang="en-US" dirty="0" smtClean="0"/>
              <a:t>Log as if you don’t have anything else</a:t>
            </a:r>
            <a:br>
              <a:rPr lang="en-US" dirty="0" smtClean="0"/>
            </a:br>
            <a:endParaRPr lang="en-US" dirty="0" smtClean="0"/>
          </a:p>
          <a:p>
            <a:pPr lvl="1"/>
            <a:r>
              <a:rPr lang="en-US" dirty="0" smtClean="0"/>
              <a:t>When something goes wrong can you </a:t>
            </a:r>
            <a:br>
              <a:rPr lang="en-US" dirty="0" smtClean="0"/>
            </a:br>
            <a:r>
              <a:rPr lang="en-US" dirty="0" smtClean="0"/>
              <a:t>diagnose from logging alone?</a:t>
            </a:r>
          </a:p>
          <a:p>
            <a:pPr lvl="1"/>
            <a:endParaRPr lang="en-US" dirty="0" smtClean="0"/>
          </a:p>
          <a:p>
            <a:r>
              <a:rPr lang="en-US" dirty="0" smtClean="0"/>
              <a:t>Provide context to </a:t>
            </a:r>
            <a:r>
              <a:rPr lang="en-US" b="1" u="sng" dirty="0" smtClean="0"/>
              <a:t>every</a:t>
            </a:r>
            <a:r>
              <a:rPr lang="en-US" dirty="0" smtClean="0"/>
              <a:t> log line</a:t>
            </a:r>
            <a:br>
              <a:rPr lang="en-US" dirty="0" smtClean="0"/>
            </a:br>
            <a:endParaRPr lang="en-US" dirty="0" smtClean="0"/>
          </a:p>
          <a:p>
            <a:pPr lvl="1"/>
            <a:r>
              <a:rPr lang="en-US" dirty="0" smtClean="0"/>
              <a:t>User Id, Session Id, Activity Id, etc.</a:t>
            </a:r>
          </a:p>
          <a:p>
            <a:pPr lvl="1"/>
            <a:endParaRPr lang="en-US" dirty="0" smtClean="0"/>
          </a:p>
          <a:p>
            <a:r>
              <a:rPr lang="en-US" b="1" dirty="0" smtClean="0"/>
              <a:t>One line of logging may be all you get</a:t>
            </a:r>
          </a:p>
          <a:p>
            <a:pPr lvl="1"/>
            <a:endParaRPr lang="en-US" dirty="0" smtClean="0"/>
          </a:p>
        </p:txBody>
      </p:sp>
    </p:spTree>
    <p:extLst>
      <p:ext uri="{BB962C8B-B14F-4D97-AF65-F5344CB8AC3E}">
        <p14:creationId xmlns:p14="http://schemas.microsoft.com/office/powerpoint/2010/main" val="19981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brightnessContrast bright="-25000"/>
                    </a14:imgEffect>
                  </a14:imgLayer>
                </a14:imgProps>
              </a:ext>
            </a:extLst>
          </a:blip>
          <a:stretch>
            <a:fillRect/>
          </a:stretch>
        </p:blipFill>
        <p:spPr>
          <a:xfrm>
            <a:off x="3984868" y="2057401"/>
            <a:ext cx="7924800" cy="4437147"/>
          </a:xfrm>
          <a:prstGeom prst="rect">
            <a:avLst/>
          </a:prstGeom>
        </p:spPr>
      </p:pic>
      <p:sp>
        <p:nvSpPr>
          <p:cNvPr id="2" name="Title 1"/>
          <p:cNvSpPr>
            <a:spLocks noGrp="1"/>
          </p:cNvSpPr>
          <p:nvPr>
            <p:ph type="title"/>
          </p:nvPr>
        </p:nvSpPr>
        <p:spPr/>
        <p:txBody>
          <a:bodyPr/>
          <a:lstStyle/>
          <a:p>
            <a:r>
              <a:rPr lang="en-US" dirty="0" smtClean="0"/>
              <a:t>4: Forensic Logging</a:t>
            </a:r>
            <a:endParaRPr lang="en-US" dirty="0"/>
          </a:p>
        </p:txBody>
      </p:sp>
      <p:sp>
        <p:nvSpPr>
          <p:cNvPr id="3" name="Content Placeholder 2"/>
          <p:cNvSpPr>
            <a:spLocks noGrp="1"/>
          </p:cNvSpPr>
          <p:nvPr>
            <p:ph idx="1"/>
          </p:nvPr>
        </p:nvSpPr>
        <p:spPr/>
        <p:txBody>
          <a:bodyPr>
            <a:normAutofit/>
          </a:bodyPr>
          <a:lstStyle/>
          <a:p>
            <a:pPr marL="171450" indent="-171450">
              <a:buFontTx/>
              <a:buChar char="•"/>
            </a:pPr>
            <a:r>
              <a:rPr lang="en-US" sz="2000" dirty="0" smtClean="0">
                <a:ln w="635">
                  <a:solidFill>
                    <a:schemeClr val="bg1">
                      <a:alpha val="20000"/>
                    </a:schemeClr>
                  </a:solidFill>
                </a:ln>
              </a:rPr>
              <a:t>ATTEMPTS		 </a:t>
            </a:r>
            <a:r>
              <a:rPr lang="en-US" sz="2000" dirty="0">
                <a:ln w="635">
                  <a:solidFill>
                    <a:schemeClr val="bg1">
                      <a:alpha val="20000"/>
                    </a:schemeClr>
                  </a:solidFill>
                </a:ln>
              </a:rPr>
              <a:t>- “Started processing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a:t>
            </a:r>
            <a:endParaRPr lang="en-US" sz="2000" dirty="0">
              <a:ln w="635">
                <a:solidFill>
                  <a:schemeClr val="bg1">
                    <a:alpha val="20000"/>
                  </a:schemeClr>
                </a:solidFill>
              </a:ln>
            </a:endParaRPr>
          </a:p>
          <a:p>
            <a:pPr marL="171450" indent="-171450">
              <a:buFontTx/>
              <a:buChar char="•"/>
            </a:pPr>
            <a:r>
              <a:rPr lang="en-US" sz="2000" dirty="0" smtClean="0">
                <a:ln w="635">
                  <a:solidFill>
                    <a:schemeClr val="bg1">
                      <a:alpha val="20000"/>
                    </a:schemeClr>
                  </a:solidFill>
                </a:ln>
              </a:rPr>
              <a:t>DECISIONS		 </a:t>
            </a:r>
            <a:r>
              <a:rPr lang="en-US" sz="2000" dirty="0">
                <a:ln w="635">
                  <a:solidFill>
                    <a:schemeClr val="bg1">
                      <a:alpha val="20000"/>
                    </a:schemeClr>
                  </a:solidFill>
                </a:ln>
              </a:rPr>
              <a:t>- “Decided to do </a:t>
            </a:r>
            <a:r>
              <a:rPr lang="en-US" sz="2000" i="1" dirty="0" smtClean="0">
                <a:ln w="635">
                  <a:solidFill>
                    <a:schemeClr val="bg1">
                      <a:alpha val="20000"/>
                    </a:schemeClr>
                  </a:solidFill>
                </a:ln>
              </a:rPr>
              <a:t>{action}</a:t>
            </a:r>
            <a:r>
              <a:rPr lang="en-US" sz="2000" dirty="0" smtClean="0">
                <a:ln w="635">
                  <a:solidFill>
                    <a:schemeClr val="bg1">
                      <a:alpha val="20000"/>
                    </a:schemeClr>
                  </a:solidFill>
                </a:ln>
              </a:rPr>
              <a:t> to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 because </a:t>
            </a:r>
            <a:r>
              <a:rPr lang="en-US" sz="2000" i="1" dirty="0" smtClean="0">
                <a:ln w="635">
                  <a:solidFill>
                    <a:schemeClr val="bg1">
                      <a:alpha val="20000"/>
                    </a:schemeClr>
                  </a:solidFill>
                </a:ln>
              </a:rPr>
              <a:t>{reasons}</a:t>
            </a:r>
            <a:r>
              <a:rPr lang="en-US" sz="2000" dirty="0" smtClean="0">
                <a:ln w="635">
                  <a:solidFill>
                    <a:schemeClr val="bg1">
                      <a:alpha val="20000"/>
                    </a:schemeClr>
                  </a:solidFill>
                </a:ln>
              </a:rPr>
              <a:t>”</a:t>
            </a:r>
            <a:endParaRPr lang="en-US" sz="2000" dirty="0">
              <a:ln w="635">
                <a:solidFill>
                  <a:schemeClr val="bg1">
                    <a:alpha val="20000"/>
                  </a:schemeClr>
                </a:solidFill>
              </a:ln>
            </a:endParaRPr>
          </a:p>
          <a:p>
            <a:pPr marL="171450" indent="-171450">
              <a:buFontTx/>
              <a:buChar char="•"/>
            </a:pPr>
            <a:r>
              <a:rPr lang="en-US" sz="2000" dirty="0" smtClean="0">
                <a:ln w="635">
                  <a:solidFill>
                    <a:schemeClr val="bg1">
                      <a:alpha val="20000"/>
                    </a:schemeClr>
                  </a:solidFill>
                </a:ln>
              </a:rPr>
              <a:t>PREPARATION		 </a:t>
            </a:r>
            <a:r>
              <a:rPr lang="en-US" sz="2000" dirty="0">
                <a:ln w="635">
                  <a:solidFill>
                    <a:schemeClr val="bg1">
                      <a:alpha val="20000"/>
                    </a:schemeClr>
                  </a:solidFill>
                </a:ln>
              </a:rPr>
              <a:t>- “About to do </a:t>
            </a:r>
            <a:r>
              <a:rPr lang="en-US" sz="2000" i="1" dirty="0" smtClean="0">
                <a:ln w="635">
                  <a:solidFill>
                    <a:schemeClr val="bg1">
                      <a:alpha val="20000"/>
                    </a:schemeClr>
                  </a:solidFill>
                </a:ln>
              </a:rPr>
              <a:t>{action}</a:t>
            </a:r>
            <a:r>
              <a:rPr lang="en-US" sz="2000" dirty="0" smtClean="0">
                <a:ln w="635">
                  <a:solidFill>
                    <a:schemeClr val="bg1">
                      <a:alpha val="20000"/>
                    </a:schemeClr>
                  </a:solidFill>
                </a:ln>
              </a:rPr>
              <a:t> </a:t>
            </a:r>
            <a:r>
              <a:rPr lang="en-US" sz="2000" dirty="0">
                <a:ln w="635">
                  <a:solidFill>
                    <a:schemeClr val="bg1">
                      <a:alpha val="20000"/>
                    </a:schemeClr>
                  </a:solidFill>
                </a:ln>
              </a:rPr>
              <a:t>to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a:t>
            </a:r>
            <a:endParaRPr lang="en-US" sz="2000" dirty="0">
              <a:ln w="635">
                <a:solidFill>
                  <a:schemeClr val="bg1">
                    <a:alpha val="20000"/>
                  </a:schemeClr>
                </a:solidFill>
              </a:ln>
            </a:endParaRPr>
          </a:p>
          <a:p>
            <a:pPr marL="171450" indent="-171450">
              <a:buFontTx/>
              <a:buChar char="•"/>
            </a:pPr>
            <a:r>
              <a:rPr lang="en-US" sz="2000" dirty="0" smtClean="0">
                <a:ln w="635">
                  <a:solidFill>
                    <a:schemeClr val="bg1">
                      <a:alpha val="20000"/>
                    </a:schemeClr>
                  </a:solidFill>
                </a:ln>
              </a:rPr>
              <a:t>SUCCESS		 </a:t>
            </a:r>
            <a:r>
              <a:rPr lang="en-US" sz="2000" dirty="0">
                <a:ln w="635">
                  <a:solidFill>
                    <a:schemeClr val="bg1">
                      <a:alpha val="20000"/>
                    </a:schemeClr>
                  </a:solidFill>
                </a:ln>
              </a:rPr>
              <a:t>- “Succeeded in doing </a:t>
            </a:r>
            <a:r>
              <a:rPr lang="en-US" sz="2000" i="1" dirty="0" smtClean="0">
                <a:ln w="635">
                  <a:solidFill>
                    <a:schemeClr val="bg1">
                      <a:alpha val="20000"/>
                    </a:schemeClr>
                  </a:solidFill>
                </a:ln>
              </a:rPr>
              <a:t>{action}</a:t>
            </a:r>
            <a:r>
              <a:rPr lang="en-US" sz="2000" dirty="0" smtClean="0">
                <a:ln w="635">
                  <a:solidFill>
                    <a:schemeClr val="bg1">
                      <a:alpha val="20000"/>
                    </a:schemeClr>
                  </a:solidFill>
                </a:ln>
              </a:rPr>
              <a:t> </a:t>
            </a:r>
            <a:r>
              <a:rPr lang="en-US" sz="2000" dirty="0">
                <a:ln w="635">
                  <a:solidFill>
                    <a:schemeClr val="bg1">
                      <a:alpha val="20000"/>
                    </a:schemeClr>
                  </a:solidFill>
                </a:ln>
              </a:rPr>
              <a:t>to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a:t>
            </a:r>
            <a:endParaRPr lang="en-US" sz="2000" dirty="0">
              <a:ln w="635">
                <a:solidFill>
                  <a:schemeClr val="bg1">
                    <a:alpha val="20000"/>
                  </a:schemeClr>
                </a:solidFill>
              </a:ln>
            </a:endParaRPr>
          </a:p>
          <a:p>
            <a:pPr marL="171450" indent="-171450">
              <a:buFontTx/>
              <a:buChar char="•"/>
            </a:pPr>
            <a:r>
              <a:rPr lang="en-US" sz="2000" dirty="0" smtClean="0">
                <a:ln w="635">
                  <a:solidFill>
                    <a:schemeClr val="bg1">
                      <a:alpha val="20000"/>
                    </a:schemeClr>
                  </a:solidFill>
                </a:ln>
              </a:rPr>
              <a:t>TIMINGS		 </a:t>
            </a:r>
            <a:r>
              <a:rPr lang="en-US" sz="2000" dirty="0">
                <a:ln w="635">
                  <a:solidFill>
                    <a:schemeClr val="bg1">
                      <a:alpha val="20000"/>
                    </a:schemeClr>
                  </a:solidFill>
                </a:ln>
              </a:rPr>
              <a:t>- “Took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elapsedMs</a:t>
            </a:r>
            <a:r>
              <a:rPr lang="en-US" sz="2000" i="1" dirty="0" smtClean="0">
                <a:ln w="635">
                  <a:solidFill>
                    <a:schemeClr val="bg1">
                      <a:alpha val="20000"/>
                    </a:schemeClr>
                  </a:solidFill>
                </a:ln>
              </a:rPr>
              <a:t>}</a:t>
            </a:r>
            <a:r>
              <a:rPr lang="en-US" sz="2000" dirty="0" err="1" smtClean="0">
                <a:ln w="635">
                  <a:solidFill>
                    <a:schemeClr val="bg1">
                      <a:alpha val="20000"/>
                    </a:schemeClr>
                  </a:solidFill>
                </a:ln>
              </a:rPr>
              <a:t>ms</a:t>
            </a:r>
            <a:r>
              <a:rPr lang="en-US" sz="2000" dirty="0" smtClean="0">
                <a:ln w="635">
                  <a:solidFill>
                    <a:schemeClr val="bg1">
                      <a:alpha val="20000"/>
                    </a:schemeClr>
                  </a:solidFill>
                </a:ln>
              </a:rPr>
              <a:t> </a:t>
            </a:r>
            <a:r>
              <a:rPr lang="en-US" sz="2000" dirty="0">
                <a:ln w="635">
                  <a:solidFill>
                    <a:schemeClr val="bg1">
                      <a:alpha val="20000"/>
                    </a:schemeClr>
                  </a:solidFill>
                </a:ln>
              </a:rPr>
              <a:t>to do </a:t>
            </a:r>
            <a:r>
              <a:rPr lang="en-US" sz="2000" i="1" dirty="0" smtClean="0">
                <a:ln w="635">
                  <a:solidFill>
                    <a:schemeClr val="bg1">
                      <a:alpha val="20000"/>
                    </a:schemeClr>
                  </a:solidFill>
                </a:ln>
              </a:rPr>
              <a:t>{action}</a:t>
            </a:r>
            <a:r>
              <a:rPr lang="en-US" sz="2000" dirty="0" smtClean="0">
                <a:ln w="635">
                  <a:solidFill>
                    <a:schemeClr val="bg1">
                      <a:alpha val="20000"/>
                    </a:schemeClr>
                  </a:solidFill>
                </a:ln>
              </a:rPr>
              <a:t> </a:t>
            </a:r>
            <a:r>
              <a:rPr lang="en-US" sz="2000" dirty="0">
                <a:ln w="635">
                  <a:solidFill>
                    <a:schemeClr val="bg1">
                      <a:alpha val="20000"/>
                    </a:schemeClr>
                  </a:solidFill>
                </a:ln>
              </a:rPr>
              <a:t>to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a:t>
            </a:r>
            <a:endParaRPr lang="en-US" sz="2000" dirty="0">
              <a:ln w="635">
                <a:solidFill>
                  <a:schemeClr val="bg1">
                    <a:alpha val="20000"/>
                  </a:schemeClr>
                </a:solidFill>
              </a:ln>
            </a:endParaRPr>
          </a:p>
          <a:p>
            <a:pPr marL="171450" indent="-171450">
              <a:buFontTx/>
              <a:buChar char="•"/>
            </a:pPr>
            <a:r>
              <a:rPr lang="en-US" sz="2000" dirty="0" smtClean="0">
                <a:ln w="635">
                  <a:solidFill>
                    <a:schemeClr val="bg1">
                      <a:alpha val="20000"/>
                    </a:schemeClr>
                  </a:solidFill>
                </a:ln>
              </a:rPr>
              <a:t>COMPLETION		 </a:t>
            </a:r>
            <a:r>
              <a:rPr lang="en-US" sz="2000" dirty="0">
                <a:ln w="635">
                  <a:solidFill>
                    <a:schemeClr val="bg1">
                      <a:alpha val="20000"/>
                    </a:schemeClr>
                  </a:solidFill>
                </a:ln>
              </a:rPr>
              <a:t>- “Finished processing </a:t>
            </a:r>
            <a:r>
              <a:rPr lang="en-US" sz="2000" i="1" dirty="0" smtClean="0">
                <a:ln w="635">
                  <a:solidFill>
                    <a:schemeClr val="bg1">
                      <a:alpha val="20000"/>
                    </a:schemeClr>
                  </a:solidFill>
                </a:ln>
              </a:rPr>
              <a:t>{</a:t>
            </a:r>
            <a:r>
              <a:rPr lang="en-US" sz="2000" i="1" dirty="0" err="1" smtClean="0">
                <a:ln w="635">
                  <a:solidFill>
                    <a:schemeClr val="bg1">
                      <a:alpha val="20000"/>
                    </a:schemeClr>
                  </a:solidFill>
                </a:ln>
              </a:rPr>
              <a:t>contextId</a:t>
            </a:r>
            <a:r>
              <a:rPr lang="en-US" sz="2000" i="1" dirty="0" smtClean="0">
                <a:ln w="635">
                  <a:solidFill>
                    <a:schemeClr val="bg1">
                      <a:alpha val="20000"/>
                    </a:schemeClr>
                  </a:solidFill>
                </a:ln>
              </a:rPr>
              <a:t>}</a:t>
            </a:r>
            <a:r>
              <a:rPr lang="en-US" sz="2000" dirty="0" smtClean="0">
                <a:ln w="635">
                  <a:solidFill>
                    <a:schemeClr val="bg1">
                      <a:alpha val="20000"/>
                    </a:schemeClr>
                  </a:solidFill>
                </a:ln>
              </a:rPr>
              <a:t>”</a:t>
            </a:r>
            <a:endParaRPr lang="en-US" sz="2000" dirty="0">
              <a:ln w="635">
                <a:solidFill>
                  <a:schemeClr val="bg1">
                    <a:alpha val="20000"/>
                  </a:schemeClr>
                </a:solidFill>
              </a:ln>
            </a:endParaRPr>
          </a:p>
        </p:txBody>
      </p:sp>
    </p:spTree>
    <p:extLst>
      <p:ext uri="{BB962C8B-B14F-4D97-AF65-F5344CB8AC3E}">
        <p14:creationId xmlns:p14="http://schemas.microsoft.com/office/powerpoint/2010/main" val="2181166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brightnessContrast bright="-25000"/>
                    </a14:imgEffect>
                  </a14:imgLayer>
                </a14:imgProps>
              </a:ext>
            </a:extLst>
          </a:blip>
          <a:stretch>
            <a:fillRect/>
          </a:stretch>
        </p:blipFill>
        <p:spPr>
          <a:xfrm>
            <a:off x="3984868" y="2057401"/>
            <a:ext cx="7924800" cy="4437147"/>
          </a:xfrm>
          <a:prstGeom prst="rect">
            <a:avLst/>
          </a:prstGeom>
        </p:spPr>
      </p:pic>
      <p:sp>
        <p:nvSpPr>
          <p:cNvPr id="2" name="Title 1"/>
          <p:cNvSpPr>
            <a:spLocks noGrp="1"/>
          </p:cNvSpPr>
          <p:nvPr>
            <p:ph type="title"/>
          </p:nvPr>
        </p:nvSpPr>
        <p:spPr/>
        <p:txBody>
          <a:bodyPr/>
          <a:lstStyle/>
          <a:p>
            <a:r>
              <a:rPr lang="en-US" dirty="0" smtClean="0"/>
              <a:t>4: Forensic Logging</a:t>
            </a:r>
            <a:endParaRPr lang="en-US" dirty="0"/>
          </a:p>
        </p:txBody>
      </p:sp>
      <p:sp>
        <p:nvSpPr>
          <p:cNvPr id="3" name="Content Placeholder 2"/>
          <p:cNvSpPr>
            <a:spLocks noGrp="1"/>
          </p:cNvSpPr>
          <p:nvPr>
            <p:ph idx="1"/>
          </p:nvPr>
        </p:nvSpPr>
        <p:spPr/>
        <p:txBody>
          <a:bodyPr/>
          <a:lstStyle/>
          <a:p>
            <a:r>
              <a:rPr lang="en-US" dirty="0" smtClean="0"/>
              <a:t>Use logging levels appropriately… </a:t>
            </a:r>
            <a:br>
              <a:rPr lang="en-US" dirty="0" smtClean="0"/>
            </a:br>
            <a:r>
              <a:rPr lang="en-US" dirty="0" smtClean="0"/>
              <a:t/>
            </a:r>
            <a:br>
              <a:rPr lang="en-US" dirty="0" smtClean="0"/>
            </a:br>
            <a:r>
              <a:rPr lang="en-US" dirty="0" smtClean="0"/>
              <a:t>	and </a:t>
            </a:r>
            <a:r>
              <a:rPr lang="en-US" b="1" u="sng" dirty="0" smtClean="0"/>
              <a:t>consistently</a:t>
            </a:r>
            <a:br>
              <a:rPr lang="en-US" b="1" u="sng" dirty="0" smtClean="0"/>
            </a:br>
            <a:endParaRPr lang="en-US" b="1" u="sng" dirty="0" smtClean="0"/>
          </a:p>
          <a:p>
            <a:pPr lvl="1"/>
            <a:r>
              <a:rPr lang="en-US" b="1" dirty="0" smtClean="0"/>
              <a:t>Fatal</a:t>
            </a:r>
            <a:r>
              <a:rPr lang="en-US" dirty="0" smtClean="0"/>
              <a:t> – It’s dead</a:t>
            </a:r>
          </a:p>
          <a:p>
            <a:pPr lvl="1"/>
            <a:r>
              <a:rPr lang="en-US" b="1" dirty="0" smtClean="0"/>
              <a:t>Error</a:t>
            </a:r>
            <a:r>
              <a:rPr lang="en-US" dirty="0" smtClean="0"/>
              <a:t> – It’s failed</a:t>
            </a:r>
          </a:p>
          <a:p>
            <a:pPr lvl="1"/>
            <a:r>
              <a:rPr lang="en-US" b="1" dirty="0" smtClean="0"/>
              <a:t>Warning</a:t>
            </a:r>
            <a:r>
              <a:rPr lang="en-US" dirty="0" smtClean="0"/>
              <a:t> – It’s already fixed</a:t>
            </a:r>
          </a:p>
          <a:p>
            <a:pPr lvl="1"/>
            <a:r>
              <a:rPr lang="en-US" b="1" dirty="0" smtClean="0"/>
              <a:t>Info</a:t>
            </a:r>
            <a:r>
              <a:rPr lang="en-US" dirty="0" smtClean="0"/>
              <a:t> – It’s working</a:t>
            </a:r>
          </a:p>
          <a:p>
            <a:pPr lvl="1"/>
            <a:r>
              <a:rPr lang="en-US" b="1" dirty="0" smtClean="0"/>
              <a:t>Debug</a:t>
            </a:r>
            <a:r>
              <a:rPr lang="en-US" dirty="0" smtClean="0"/>
              <a:t> – Hi there! Hello back!</a:t>
            </a:r>
          </a:p>
          <a:p>
            <a:pPr lvl="1"/>
            <a:r>
              <a:rPr lang="en-US" b="1" dirty="0" smtClean="0"/>
              <a:t>Verbose</a:t>
            </a:r>
            <a:r>
              <a:rPr lang="en-US" dirty="0" smtClean="0"/>
              <a:t> – </a:t>
            </a:r>
            <a:r>
              <a:rPr lang="en-US" dirty="0" err="1" smtClean="0"/>
              <a:t>cmp.b</a:t>
            </a:r>
            <a:r>
              <a:rPr lang="en-US" dirty="0" smtClean="0"/>
              <a:t> d1, d2</a:t>
            </a:r>
          </a:p>
          <a:p>
            <a:endParaRPr lang="en-US" dirty="0"/>
          </a:p>
        </p:txBody>
      </p:sp>
    </p:spTree>
    <p:extLst>
      <p:ext uri="{BB962C8B-B14F-4D97-AF65-F5344CB8AC3E}">
        <p14:creationId xmlns:p14="http://schemas.microsoft.com/office/powerpoint/2010/main" val="81236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DO</a:t>
            </a:r>
          </a:p>
          <a:p>
            <a:endParaRPr lang="en-US" dirty="0"/>
          </a:p>
          <a:p>
            <a:pPr lvl="1"/>
            <a:r>
              <a:rPr lang="en-US" dirty="0" smtClean="0"/>
              <a:t>Instrument your code</a:t>
            </a:r>
          </a:p>
          <a:p>
            <a:pPr lvl="1"/>
            <a:r>
              <a:rPr lang="en-US" dirty="0" smtClean="0"/>
              <a:t>Log like your life depends on it (</a:t>
            </a:r>
            <a:r>
              <a:rPr lang="en-US" i="1" dirty="0" smtClean="0"/>
              <a:t>it does</a:t>
            </a:r>
            <a:r>
              <a:rPr lang="en-US" dirty="0" smtClean="0"/>
              <a:t>)</a:t>
            </a:r>
          </a:p>
          <a:p>
            <a:pPr lvl="1"/>
            <a:r>
              <a:rPr lang="en-US" dirty="0" smtClean="0"/>
              <a:t>Provide monitoring &amp; health endpoints</a:t>
            </a:r>
          </a:p>
          <a:p>
            <a:pPr lvl="1"/>
            <a:r>
              <a:rPr lang="en-US" dirty="0" smtClean="0"/>
              <a:t>Use deep-inspection tools </a:t>
            </a:r>
            <a:r>
              <a:rPr lang="en-US" dirty="0" smtClean="0"/>
              <a:t>(</a:t>
            </a:r>
            <a:r>
              <a:rPr lang="en-US" i="1" dirty="0" smtClean="0"/>
              <a:t>if you can afford them</a:t>
            </a:r>
            <a:r>
              <a:rPr lang="en-US" dirty="0" smtClean="0"/>
              <a:t>)</a:t>
            </a:r>
            <a:endParaRPr lang="en-US" dirty="0" smtClean="0"/>
          </a:p>
          <a:p>
            <a:pPr lvl="1"/>
            <a:endParaRPr lang="en-US" dirty="0"/>
          </a:p>
          <a:p>
            <a:r>
              <a:rPr lang="en-US" dirty="0" smtClean="0"/>
              <a:t>DON’T</a:t>
            </a:r>
          </a:p>
          <a:p>
            <a:endParaRPr lang="en-US" dirty="0"/>
          </a:p>
          <a:p>
            <a:pPr lvl="1"/>
            <a:r>
              <a:rPr lang="en-US" dirty="0" smtClean="0"/>
              <a:t>Leave it for later – later is always too late.</a:t>
            </a:r>
            <a:endParaRPr lang="en-US" dirty="0"/>
          </a:p>
        </p:txBody>
      </p:sp>
    </p:spTree>
    <p:extLst>
      <p:ext uri="{BB962C8B-B14F-4D97-AF65-F5344CB8AC3E}">
        <p14:creationId xmlns:p14="http://schemas.microsoft.com/office/powerpoint/2010/main" val="193077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fade">
                                      <p:cBhvr>
                                        <p:cTn id="11" dur="500"/>
                                        <p:tgtEl>
                                          <p:spTgt spid="3">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fade">
                                      <p:cBhvr>
                                        <p:cTn id="35"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Vapor Trail</Template>
  <TotalTime>8989</TotalTime>
  <Words>499</Words>
  <Application>Microsoft Macintosh PowerPoint</Application>
  <PresentationFormat>Custom</PresentationFormat>
  <Paragraphs>107</Paragraphs>
  <Slides>10</Slides>
  <Notes>4</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Vapor Trail</vt:lpstr>
      <vt:lpstr>Logging &amp; Monitoring</vt:lpstr>
      <vt:lpstr>DevOps – it’s just pushing the deploy button, Right?</vt:lpstr>
      <vt:lpstr>1: Health Monitoring</vt:lpstr>
      <vt:lpstr>2: Performance Monitoring</vt:lpstr>
      <vt:lpstr>3: Exceptions</vt:lpstr>
      <vt:lpstr>4: Forensic Logging</vt:lpstr>
      <vt:lpstr>4: Forensic Logging</vt:lpstr>
      <vt:lpstr>4: Forensic Logging</vt:lpstr>
      <vt:lpstr>Summary</vt:lpstr>
      <vt:lpstr>Logging &amp; Monitoring</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Logging &amp; Monitoring</dc:title>
  <dc:creator>Microsoft Office User</dc:creator>
  <cp:lastModifiedBy>Joel Hammond-Turner</cp:lastModifiedBy>
  <cp:revision>53</cp:revision>
  <dcterms:created xsi:type="dcterms:W3CDTF">2015-04-07T21:04:06Z</dcterms:created>
  <dcterms:modified xsi:type="dcterms:W3CDTF">2015-09-26T11:53:33Z</dcterms:modified>
</cp:coreProperties>
</file>